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p4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</a:t>
            </a:r>
            <a:r>
              <a:rPr lang="en-US"/>
              <a:t>learn about </a:t>
            </a:r>
            <a:r>
              <a:rPr lang="en-US" dirty="0"/>
              <a:t>For Loops.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Observe the code below, which prints out the following 5 numbers.</a:t>
            </a:r>
          </a:p>
          <a:p>
            <a:r>
              <a:rPr lang="en-US" dirty="0"/>
              <a:t>We had to write a print statement 5 times, once for each number.</a:t>
            </a:r>
          </a:p>
          <a:p>
            <a:r>
              <a:rPr lang="en-US" dirty="0"/>
              <a:t>Surely there's a way that will let us stop writing the same chunk of code each time?</a:t>
            </a:r>
          </a:p>
          <a:p>
            <a:r>
              <a:rPr lang="en-US" dirty="0"/>
              <a:t>For Loops are an amazingly useful tool that let us perform an action on each element of a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5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Here's how we write a For loop.</a:t>
            </a:r>
          </a:p>
          <a:p>
            <a:r>
              <a:rPr lang="en-US" dirty="0"/>
              <a:t>First, we write the word 'for'.</a:t>
            </a:r>
          </a:p>
          <a:p>
            <a:r>
              <a:rPr lang="en-US" dirty="0"/>
              <a:t>Then we make a new variable named the iteration variable.</a:t>
            </a:r>
          </a:p>
          <a:p>
            <a:r>
              <a:rPr lang="en-US" dirty="0"/>
              <a:t>We'll come back to this later.</a:t>
            </a:r>
          </a:p>
          <a:p>
            <a:r>
              <a:rPr lang="en-US" dirty="0"/>
              <a:t>Next, we write the word 'in'.</a:t>
            </a:r>
          </a:p>
          <a:p>
            <a:r>
              <a:rPr lang="en-US" dirty="0"/>
              <a:t>Then, we put the list variable or value that we want to iterate over.</a:t>
            </a:r>
          </a:p>
          <a:p>
            <a:r>
              <a:rPr lang="en-US" dirty="0"/>
              <a:t>After that, we need to put a colon.</a:t>
            </a:r>
          </a:p>
          <a:p>
            <a:r>
              <a:rPr lang="en-US" dirty="0"/>
              <a:t>Finally, we put any statements to run inside the body of the loop.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4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crucial element of any For loop is the iteration list.</a:t>
            </a:r>
          </a:p>
          <a:p>
            <a:r>
              <a:rPr lang="en-US" dirty="0"/>
              <a:t>This is the data that we want to iterate over.</a:t>
            </a:r>
          </a:p>
          <a:p>
            <a:r>
              <a:rPr lang="en-US" dirty="0"/>
              <a:t>When the loop executes, each item of the list will be assigned to the iteration variable in turn.</a:t>
            </a:r>
          </a:p>
          <a:p>
            <a:r>
              <a:rPr lang="en-US" dirty="0"/>
              <a:t>It doesn't matter if the list has no items, ten items, or a thousand items; Python will still process each one in turn.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12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hardest things to understand about For loops is the iteration variable.</a:t>
            </a:r>
          </a:p>
          <a:p>
            <a:r>
              <a:rPr lang="en-US" dirty="0"/>
              <a:t>The iteration variable represents the generalized version of each item in the list.</a:t>
            </a:r>
          </a:p>
          <a:p>
            <a:r>
              <a:rPr lang="en-US" dirty="0"/>
              <a:t>If you have a list of temperatures, it is "a temperature".</a:t>
            </a:r>
          </a:p>
          <a:p>
            <a:r>
              <a:rPr lang="en-US" dirty="0"/>
              <a:t>If you have a list of books, it is "a book".</a:t>
            </a:r>
          </a:p>
          <a:p>
            <a:r>
              <a:rPr lang="en-US" dirty="0"/>
              <a:t>By performing operations on this generalized version of a list item, you can work on the entire list while only having to think about one element at a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0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like an If statement, we can put statements inside of a For loop.</a:t>
            </a:r>
          </a:p>
          <a:p>
            <a:r>
              <a:rPr lang="en-US" dirty="0"/>
              <a:t>Each statement is indented with four spaces, and each statement will be executed one-by-one, from top to bottom.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45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Previously, we said that a program was like a river, running from the top to the bottom.</a:t>
            </a:r>
          </a:p>
          <a:p>
            <a:r>
              <a:rPr lang="en-US" dirty="0"/>
              <a:t>If statements made the stream split into two directions.</a:t>
            </a:r>
          </a:p>
          <a:p>
            <a:r>
              <a:rPr lang="en-US" dirty="0"/>
              <a:t>For loops also make the stream split, but one of the new streams will move back up.</a:t>
            </a:r>
          </a:p>
          <a:p>
            <a:r>
              <a:rPr lang="en-US" dirty="0"/>
              <a:t>This is the crucial idea, and its why we call it a loop.</a:t>
            </a:r>
          </a:p>
          <a:p>
            <a:r>
              <a:rPr lang="en-US" dirty="0"/>
              <a:t>The program will LOOP until each element of the list has been assigned to the iteration variable.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95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look at a loop in practice.</a:t>
            </a:r>
          </a:p>
          <a:p>
            <a:r>
              <a:rPr lang="en-US" dirty="0"/>
              <a:t>Notice how the value of the iteration variable changes each time we go through the loop again, and the cursor jumps back up to the start of the loop.</a:t>
            </a:r>
          </a:p>
          <a:p>
            <a:r>
              <a:rPr lang="en-US" dirty="0"/>
              <a:t>This behavior is crucial!</a:t>
            </a:r>
          </a:p>
          <a:p>
            <a:r>
              <a:rPr lang="en-US" dirty="0"/>
              <a:t>(You can view this yourself: https://goo.gl/yebYBw)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72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9.m4a"/><Relationship Id="rId7" Type="http://schemas.openxmlformats.org/officeDocument/2006/relationships/image" Target="../media/image2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100" dirty="0"/>
              <a:t>For LOOPs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64EDA9-070E-4103-BF2C-8094C16F6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2"/>
    </mc:Choice>
    <mc:Fallback>
      <p:transition spd="slow" advTm="3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A47EE-4A01-4784-A7B1-FC47CE7C2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Things Multiple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D4252-B0AE-4F7C-B4C5-81FEAE202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25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25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costs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BB99413-21E4-478E-B364-F462C7182D61}"/>
              </a:ext>
            </a:extLst>
          </p:cNvPr>
          <p:cNvSpPr/>
          <p:nvPr/>
        </p:nvSpPr>
        <p:spPr>
          <a:xfrm>
            <a:off x="5055079" y="3778370"/>
            <a:ext cx="1725283" cy="983411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C8F389-2A07-4528-A4EA-C0B26F358F8B}"/>
              </a:ext>
            </a:extLst>
          </p:cNvPr>
          <p:cNvSpPr/>
          <p:nvPr/>
        </p:nvSpPr>
        <p:spPr>
          <a:xfrm>
            <a:off x="6780362" y="377837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a_cost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costs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a_cost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A622613-FF69-4C44-8B50-7120AF1453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53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24"/>
    </mc:Choice>
    <mc:Fallback>
      <p:transition spd="slow" advTm="21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8EF10-7EED-4CCA-9155-DE4E529C7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1E1042-500D-4E8A-9EC5-382055CE73B3}"/>
              </a:ext>
            </a:extLst>
          </p:cNvPr>
          <p:cNvSpPr/>
          <p:nvPr/>
        </p:nvSpPr>
        <p:spPr>
          <a:xfrm>
            <a:off x="3306792" y="3352800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189BF9E-6BCA-43F6-B9F6-7F383BA17883}"/>
              </a:ext>
            </a:extLst>
          </p:cNvPr>
          <p:cNvSpPr/>
          <p:nvPr/>
        </p:nvSpPr>
        <p:spPr>
          <a:xfrm>
            <a:off x="1256869" y="2254957"/>
            <a:ext cx="1742536" cy="848231"/>
          </a:xfrm>
          <a:prstGeom prst="wedgeRoundRectCallout">
            <a:avLst>
              <a:gd name="adj1" fmla="val 61345"/>
              <a:gd name="adj2" fmla="val 8690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For keyword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111435A3-77D2-4B34-997E-E8964F3292A8}"/>
              </a:ext>
            </a:extLst>
          </p:cNvPr>
          <p:cNvSpPr/>
          <p:nvPr/>
        </p:nvSpPr>
        <p:spPr>
          <a:xfrm>
            <a:off x="3306792" y="1811148"/>
            <a:ext cx="1742536" cy="848231"/>
          </a:xfrm>
          <a:prstGeom prst="wedgeRoundRectCallout">
            <a:avLst>
              <a:gd name="adj1" fmla="val 24712"/>
              <a:gd name="adj2" fmla="val 12962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Iteration variable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F148BDC7-03A2-494C-B397-C78CC2CAFED1}"/>
              </a:ext>
            </a:extLst>
          </p:cNvPr>
          <p:cNvSpPr/>
          <p:nvPr/>
        </p:nvSpPr>
        <p:spPr>
          <a:xfrm>
            <a:off x="5209492" y="1811147"/>
            <a:ext cx="1742536" cy="848231"/>
          </a:xfrm>
          <a:prstGeom prst="wedgeRoundRectCallout">
            <a:avLst>
              <a:gd name="adj1" fmla="val -6971"/>
              <a:gd name="adj2" fmla="val 12555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In keyword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569F5BA-43BA-459C-80ED-2E12AEFF8A02}"/>
              </a:ext>
            </a:extLst>
          </p:cNvPr>
          <p:cNvSpPr/>
          <p:nvPr/>
        </p:nvSpPr>
        <p:spPr>
          <a:xfrm>
            <a:off x="7422166" y="1830842"/>
            <a:ext cx="1742536" cy="848231"/>
          </a:xfrm>
          <a:prstGeom prst="wedgeRoundRectCallout">
            <a:avLst>
              <a:gd name="adj1" fmla="val -50536"/>
              <a:gd name="adj2" fmla="val 11335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List variable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7BD1A575-B8C6-4AE7-83A3-5F8A5B7F76A7}"/>
              </a:ext>
            </a:extLst>
          </p:cNvPr>
          <p:cNvSpPr/>
          <p:nvPr/>
        </p:nvSpPr>
        <p:spPr>
          <a:xfrm>
            <a:off x="9164702" y="2794958"/>
            <a:ext cx="1328183" cy="577536"/>
          </a:xfrm>
          <a:prstGeom prst="wedgeRoundRectCallout">
            <a:avLst>
              <a:gd name="adj1" fmla="val -121823"/>
              <a:gd name="adj2" fmla="val 8894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Colon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85C4F3AB-8003-4B89-8195-6C4D3AB66901}"/>
              </a:ext>
            </a:extLst>
          </p:cNvPr>
          <p:cNvSpPr/>
          <p:nvPr/>
        </p:nvSpPr>
        <p:spPr>
          <a:xfrm>
            <a:off x="5416668" y="4545903"/>
            <a:ext cx="1328183" cy="577536"/>
          </a:xfrm>
          <a:prstGeom prst="wedgeRoundRectCallout">
            <a:avLst>
              <a:gd name="adj1" fmla="val -49080"/>
              <a:gd name="adj2" fmla="val -9029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Body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63A3B066-96A5-4EC6-AC65-9AC60FCDEBF4}"/>
              </a:ext>
            </a:extLst>
          </p:cNvPr>
          <p:cNvSpPr/>
          <p:nvPr/>
        </p:nvSpPr>
        <p:spPr>
          <a:xfrm>
            <a:off x="2498065" y="4699092"/>
            <a:ext cx="2073935" cy="577536"/>
          </a:xfrm>
          <a:prstGeom prst="wedgeRoundRectCallout">
            <a:avLst>
              <a:gd name="adj1" fmla="val 23445"/>
              <a:gd name="adj2" fmla="val -12315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Indentation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6B2B65-7D1C-4255-B7EF-96A92F528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67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8"/>
    </mc:Choice>
    <mc:Fallback>
      <p:transition spd="slow" advTm="29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3852B11C-F224-4C8F-95CF-AB6E1480D460}"/>
              </a:ext>
            </a:extLst>
          </p:cNvPr>
          <p:cNvSpPr/>
          <p:nvPr/>
        </p:nvSpPr>
        <p:spPr>
          <a:xfrm>
            <a:off x="6456872" y="4637053"/>
            <a:ext cx="4274387" cy="1503705"/>
          </a:xfrm>
          <a:prstGeom prst="wedgeRoundRectCallout">
            <a:avLst>
              <a:gd name="adj1" fmla="val -45530"/>
              <a:gd name="adj2" fmla="val -8252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76EB59-D5FC-40B1-81C6-DAD687E29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Iteration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FC68D-4BCB-4A95-BC0B-861CFB422CCC}"/>
              </a:ext>
            </a:extLst>
          </p:cNvPr>
          <p:cNvSpPr/>
          <p:nvPr/>
        </p:nvSpPr>
        <p:spPr>
          <a:xfrm>
            <a:off x="2507123" y="3525329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item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a_list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3200" dirty="0"/>
          </a:p>
        </p:txBody>
      </p:sp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B8EDBDA9-C13C-43C6-A2B5-3AF50A7AC00F}"/>
              </a:ext>
            </a:extLst>
          </p:cNvPr>
          <p:cNvSpPr/>
          <p:nvPr/>
        </p:nvSpPr>
        <p:spPr>
          <a:xfrm flipH="1">
            <a:off x="3962112" y="2743201"/>
            <a:ext cx="2536166" cy="782128"/>
          </a:xfrm>
          <a:prstGeom prst="curved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5B24CF05-723E-409E-85E0-FDF08FDA272B}"/>
              </a:ext>
            </a:extLst>
          </p:cNvPr>
          <p:cNvSpPr/>
          <p:nvPr/>
        </p:nvSpPr>
        <p:spPr>
          <a:xfrm>
            <a:off x="7803456" y="1902700"/>
            <a:ext cx="3577374" cy="1588123"/>
          </a:xfrm>
          <a:prstGeom prst="wedgeRoundRectCallout">
            <a:avLst>
              <a:gd name="adj1" fmla="val -79839"/>
              <a:gd name="adj2" fmla="val 3221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Each element in turn is assigned to the iteration variable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A32AA19-C146-48B9-B1B6-076CB4D2D29D}"/>
              </a:ext>
            </a:extLst>
          </p:cNvPr>
          <p:cNvGrpSpPr/>
          <p:nvPr/>
        </p:nvGrpSpPr>
        <p:grpSpPr>
          <a:xfrm>
            <a:off x="6613009" y="4986932"/>
            <a:ext cx="759125" cy="719530"/>
            <a:chOff x="6383547" y="2932980"/>
            <a:chExt cx="759125" cy="71953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E3A9A8-FB58-4DC6-AA64-8D6A69F3E045}"/>
                </a:ext>
              </a:extLst>
            </p:cNvPr>
            <p:cNvSpPr/>
            <p:nvPr/>
          </p:nvSpPr>
          <p:spPr>
            <a:xfrm>
              <a:off x="6383547" y="2932981"/>
              <a:ext cx="759125" cy="7195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8551EC-EBD2-48E9-B6B7-A68D919464EA}"/>
                </a:ext>
              </a:extLst>
            </p:cNvPr>
            <p:cNvCxnSpPr/>
            <p:nvPr/>
          </p:nvCxnSpPr>
          <p:spPr>
            <a:xfrm>
              <a:off x="6383547" y="3652510"/>
              <a:ext cx="7591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1CBF51-91FD-466C-B8D3-04DEECDE36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3547" y="2932980"/>
              <a:ext cx="0" cy="7195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3990E3-FCFF-4AFD-81CA-F0AB2176709E}"/>
              </a:ext>
            </a:extLst>
          </p:cNvPr>
          <p:cNvGrpSpPr/>
          <p:nvPr/>
        </p:nvGrpSpPr>
        <p:grpSpPr>
          <a:xfrm>
            <a:off x="7372134" y="4986932"/>
            <a:ext cx="759125" cy="719530"/>
            <a:chOff x="6383547" y="2932980"/>
            <a:chExt cx="759125" cy="71953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988107-BB55-43C4-8F2D-1EE601988383}"/>
                </a:ext>
              </a:extLst>
            </p:cNvPr>
            <p:cNvSpPr/>
            <p:nvPr/>
          </p:nvSpPr>
          <p:spPr>
            <a:xfrm>
              <a:off x="6383547" y="2932981"/>
              <a:ext cx="759125" cy="7195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2C809C1-AEC1-4C98-BE16-1C061FD415AD}"/>
                </a:ext>
              </a:extLst>
            </p:cNvPr>
            <p:cNvCxnSpPr/>
            <p:nvPr/>
          </p:nvCxnSpPr>
          <p:spPr>
            <a:xfrm>
              <a:off x="6383547" y="3652510"/>
              <a:ext cx="7591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3BB734A-255B-4FDE-9E2D-F69C171A3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3547" y="2932980"/>
              <a:ext cx="0" cy="7195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4456CC-2106-4CE9-A159-75A00449C251}"/>
              </a:ext>
            </a:extLst>
          </p:cNvPr>
          <p:cNvGrpSpPr/>
          <p:nvPr/>
        </p:nvGrpSpPr>
        <p:grpSpPr>
          <a:xfrm>
            <a:off x="8131259" y="4986932"/>
            <a:ext cx="759125" cy="719530"/>
            <a:chOff x="6383547" y="2932980"/>
            <a:chExt cx="759125" cy="71953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F11855A-F3BB-4686-864B-DEB116226D6A}"/>
                </a:ext>
              </a:extLst>
            </p:cNvPr>
            <p:cNvSpPr/>
            <p:nvPr/>
          </p:nvSpPr>
          <p:spPr>
            <a:xfrm>
              <a:off x="6383547" y="2932981"/>
              <a:ext cx="759125" cy="7195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7138A58-E1B9-4D2B-B16C-58C52EE71878}"/>
                </a:ext>
              </a:extLst>
            </p:cNvPr>
            <p:cNvCxnSpPr/>
            <p:nvPr/>
          </p:nvCxnSpPr>
          <p:spPr>
            <a:xfrm>
              <a:off x="6383547" y="3652510"/>
              <a:ext cx="7591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BC0A7E-3572-44A9-9246-04159C488F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3547" y="2932980"/>
              <a:ext cx="0" cy="7195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D18CF5-2FE3-47D6-892A-51E71588903D}"/>
              </a:ext>
            </a:extLst>
          </p:cNvPr>
          <p:cNvGrpSpPr/>
          <p:nvPr/>
        </p:nvGrpSpPr>
        <p:grpSpPr>
          <a:xfrm>
            <a:off x="8890384" y="4986932"/>
            <a:ext cx="759125" cy="719530"/>
            <a:chOff x="6383547" y="2932980"/>
            <a:chExt cx="759125" cy="71953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8BA53EB-9C2B-4F6F-88A8-C000FFBF7F3B}"/>
                </a:ext>
              </a:extLst>
            </p:cNvPr>
            <p:cNvSpPr/>
            <p:nvPr/>
          </p:nvSpPr>
          <p:spPr>
            <a:xfrm>
              <a:off x="6383547" y="2932981"/>
              <a:ext cx="759125" cy="7195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A340756-211A-407A-BD61-C585AA5AB335}"/>
                </a:ext>
              </a:extLst>
            </p:cNvPr>
            <p:cNvCxnSpPr/>
            <p:nvPr/>
          </p:nvCxnSpPr>
          <p:spPr>
            <a:xfrm>
              <a:off x="6383547" y="3652510"/>
              <a:ext cx="7591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D18CD0-A3B2-4331-B7EB-579BAFADA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3547" y="2932980"/>
              <a:ext cx="0" cy="7195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A81B2A6-3456-4AED-9782-DF55281ABAB1}"/>
              </a:ext>
            </a:extLst>
          </p:cNvPr>
          <p:cNvGrpSpPr/>
          <p:nvPr/>
        </p:nvGrpSpPr>
        <p:grpSpPr>
          <a:xfrm>
            <a:off x="9649509" y="4986932"/>
            <a:ext cx="759125" cy="719530"/>
            <a:chOff x="6383547" y="2932980"/>
            <a:chExt cx="759125" cy="71953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8BF97B1-F4F5-41D1-A8E4-0C144CA89717}"/>
                </a:ext>
              </a:extLst>
            </p:cNvPr>
            <p:cNvSpPr/>
            <p:nvPr/>
          </p:nvSpPr>
          <p:spPr>
            <a:xfrm>
              <a:off x="6383547" y="2932981"/>
              <a:ext cx="759125" cy="719529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9371704-1240-4DC7-9BA4-4E292402CC35}"/>
                </a:ext>
              </a:extLst>
            </p:cNvPr>
            <p:cNvCxnSpPr/>
            <p:nvPr/>
          </p:nvCxnSpPr>
          <p:spPr>
            <a:xfrm>
              <a:off x="6383547" y="3652510"/>
              <a:ext cx="7591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F45F997-8796-4273-8379-6B2D3F4E47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3547" y="2932980"/>
              <a:ext cx="0" cy="7195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8325CDB-E008-40C3-AE00-7A74EDE6AA15}"/>
              </a:ext>
            </a:extLst>
          </p:cNvPr>
          <p:cNvSpPr txBox="1"/>
          <p:nvPr/>
        </p:nvSpPr>
        <p:spPr>
          <a:xfrm>
            <a:off x="6702268" y="5054310"/>
            <a:ext cx="580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647144-ECF2-43B5-9C00-441904A40644}"/>
              </a:ext>
            </a:extLst>
          </p:cNvPr>
          <p:cNvSpPr txBox="1"/>
          <p:nvPr/>
        </p:nvSpPr>
        <p:spPr>
          <a:xfrm>
            <a:off x="7475651" y="5054310"/>
            <a:ext cx="580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27C547-07AF-4400-A9C4-6AA662C90DC0}"/>
              </a:ext>
            </a:extLst>
          </p:cNvPr>
          <p:cNvSpPr txBox="1"/>
          <p:nvPr/>
        </p:nvSpPr>
        <p:spPr>
          <a:xfrm>
            <a:off x="8183017" y="5054310"/>
            <a:ext cx="646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20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C98A8A-1DD6-465B-A706-63999B86E06B}"/>
              </a:ext>
            </a:extLst>
          </p:cNvPr>
          <p:cNvSpPr txBox="1"/>
          <p:nvPr/>
        </p:nvSpPr>
        <p:spPr>
          <a:xfrm>
            <a:off x="9022417" y="5054310"/>
            <a:ext cx="580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BBA680-40D8-4267-9CFD-714BC5D6AFD2}"/>
              </a:ext>
            </a:extLst>
          </p:cNvPr>
          <p:cNvSpPr txBox="1"/>
          <p:nvPr/>
        </p:nvSpPr>
        <p:spPr>
          <a:xfrm>
            <a:off x="9795800" y="5054310"/>
            <a:ext cx="580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7925B64-3BB5-47DD-AB73-EB3DE99FF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3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57"/>
    </mc:Choice>
    <mc:Fallback>
      <p:transition spd="slow" advTm="24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1FEA-E891-49E5-A06F-A4174E14B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Iteration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858D4-5441-4EC1-A976-7967ED47A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a_temperature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temperatures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a_book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books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a_name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names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3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a_fruit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fruits</a:t>
            </a:r>
            <a:r>
              <a:rPr lang="en-US" sz="36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769784-81B0-48B2-9C96-63360027B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86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47"/>
    </mc:Choice>
    <mc:Fallback>
      <p:transition spd="slow" advTm="32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AC39-2482-402D-94BD-8D399CD9B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Body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32410E-9B38-4120-AD3B-71FC112D930C}"/>
              </a:ext>
            </a:extLst>
          </p:cNvPr>
          <p:cNvSpPr/>
          <p:nvPr/>
        </p:nvSpPr>
        <p:spPr>
          <a:xfrm>
            <a:off x="1840302" y="2660302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prices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adjusted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.9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adjusted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5DB48E0B-3371-405F-93A6-2D3A05146C46}"/>
              </a:ext>
            </a:extLst>
          </p:cNvPr>
          <p:cNvSpPr/>
          <p:nvPr/>
        </p:nvSpPr>
        <p:spPr>
          <a:xfrm>
            <a:off x="2242868" y="3286172"/>
            <a:ext cx="362310" cy="759125"/>
          </a:xfrm>
          <a:prstGeom prst="down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AD786EC-A7EF-45B7-989A-DFC6E87E77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49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20"/>
    </mc:Choice>
    <mc:Fallback>
      <p:transition spd="slow" advTm="15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9B92B-EF65-443A-B968-5D8AC1D07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Flow of a For Loop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22301B-6AE3-4DA3-AE08-4FED3E459CF2}"/>
              </a:ext>
            </a:extLst>
          </p:cNvPr>
          <p:cNvSpPr/>
          <p:nvPr/>
        </p:nvSpPr>
        <p:spPr>
          <a:xfrm>
            <a:off x="1840302" y="2660302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prices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adjusted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.9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adjusted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6FA7652-4EC3-4423-9516-5D7E6E3731EA}"/>
              </a:ext>
            </a:extLst>
          </p:cNvPr>
          <p:cNvSpPr/>
          <p:nvPr/>
        </p:nvSpPr>
        <p:spPr>
          <a:xfrm>
            <a:off x="1500996" y="2760453"/>
            <a:ext cx="966159" cy="1587260"/>
          </a:xfrm>
          <a:custGeom>
            <a:avLst/>
            <a:gdLst>
              <a:gd name="connsiteX0" fmla="*/ 155276 w 966159"/>
              <a:gd name="connsiteY0" fmla="*/ 0 h 2001328"/>
              <a:gd name="connsiteX1" fmla="*/ 172529 w 966159"/>
              <a:gd name="connsiteY1" fmla="*/ 120770 h 2001328"/>
              <a:gd name="connsiteX2" fmla="*/ 189781 w 966159"/>
              <a:gd name="connsiteY2" fmla="*/ 276045 h 2001328"/>
              <a:gd name="connsiteX3" fmla="*/ 258793 w 966159"/>
              <a:gd name="connsiteY3" fmla="*/ 431321 h 2001328"/>
              <a:gd name="connsiteX4" fmla="*/ 310551 w 966159"/>
              <a:gd name="connsiteY4" fmla="*/ 483079 h 2001328"/>
              <a:gd name="connsiteX5" fmla="*/ 914400 w 966159"/>
              <a:gd name="connsiteY5" fmla="*/ 534838 h 2001328"/>
              <a:gd name="connsiteX6" fmla="*/ 966159 w 966159"/>
              <a:gd name="connsiteY6" fmla="*/ 638355 h 2001328"/>
              <a:gd name="connsiteX7" fmla="*/ 948906 w 966159"/>
              <a:gd name="connsiteY7" fmla="*/ 1328468 h 2001328"/>
              <a:gd name="connsiteX8" fmla="*/ 931653 w 966159"/>
              <a:gd name="connsiteY8" fmla="*/ 1431985 h 2001328"/>
              <a:gd name="connsiteX9" fmla="*/ 914400 w 966159"/>
              <a:gd name="connsiteY9" fmla="*/ 1570007 h 2001328"/>
              <a:gd name="connsiteX10" fmla="*/ 879895 w 966159"/>
              <a:gd name="connsiteY10" fmla="*/ 1777041 h 2001328"/>
              <a:gd name="connsiteX11" fmla="*/ 862642 w 966159"/>
              <a:gd name="connsiteY11" fmla="*/ 1828800 h 2001328"/>
              <a:gd name="connsiteX12" fmla="*/ 724619 w 966159"/>
              <a:gd name="connsiteY12" fmla="*/ 1949570 h 2001328"/>
              <a:gd name="connsiteX13" fmla="*/ 621102 w 966159"/>
              <a:gd name="connsiteY13" fmla="*/ 1984075 h 2001328"/>
              <a:gd name="connsiteX14" fmla="*/ 569344 w 966159"/>
              <a:gd name="connsiteY14" fmla="*/ 2001328 h 2001328"/>
              <a:gd name="connsiteX15" fmla="*/ 345057 w 966159"/>
              <a:gd name="connsiteY15" fmla="*/ 1984075 h 2001328"/>
              <a:gd name="connsiteX16" fmla="*/ 293298 w 966159"/>
              <a:gd name="connsiteY16" fmla="*/ 1949570 h 2001328"/>
              <a:gd name="connsiteX17" fmla="*/ 224287 w 966159"/>
              <a:gd name="connsiteY17" fmla="*/ 1846053 h 2001328"/>
              <a:gd name="connsiteX18" fmla="*/ 189781 w 966159"/>
              <a:gd name="connsiteY18" fmla="*/ 1742536 h 2001328"/>
              <a:gd name="connsiteX19" fmla="*/ 155276 w 966159"/>
              <a:gd name="connsiteY19" fmla="*/ 1690777 h 2001328"/>
              <a:gd name="connsiteX20" fmla="*/ 86264 w 966159"/>
              <a:gd name="connsiteY20" fmla="*/ 1535502 h 2001328"/>
              <a:gd name="connsiteX21" fmla="*/ 34506 w 966159"/>
              <a:gd name="connsiteY21" fmla="*/ 1362973 h 2001328"/>
              <a:gd name="connsiteX22" fmla="*/ 17253 w 966159"/>
              <a:gd name="connsiteY22" fmla="*/ 1173192 h 2001328"/>
              <a:gd name="connsiteX23" fmla="*/ 0 w 966159"/>
              <a:gd name="connsiteY23" fmla="*/ 327804 h 2001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66159" h="2001328">
                <a:moveTo>
                  <a:pt x="155276" y="0"/>
                </a:moveTo>
                <a:cubicBezTo>
                  <a:pt x="161027" y="40257"/>
                  <a:pt x="167485" y="80419"/>
                  <a:pt x="172529" y="120770"/>
                </a:cubicBezTo>
                <a:cubicBezTo>
                  <a:pt x="178988" y="172445"/>
                  <a:pt x="179568" y="224979"/>
                  <a:pt x="189781" y="276045"/>
                </a:cubicBezTo>
                <a:cubicBezTo>
                  <a:pt x="201659" y="335436"/>
                  <a:pt x="220749" y="385669"/>
                  <a:pt x="258793" y="431321"/>
                </a:cubicBezTo>
                <a:cubicBezTo>
                  <a:pt x="274413" y="450065"/>
                  <a:pt x="289222" y="471230"/>
                  <a:pt x="310551" y="483079"/>
                </a:cubicBezTo>
                <a:cubicBezTo>
                  <a:pt x="460719" y="566506"/>
                  <a:pt x="890022" y="533997"/>
                  <a:pt x="914400" y="534838"/>
                </a:cubicBezTo>
                <a:cubicBezTo>
                  <a:pt x="931847" y="561008"/>
                  <a:pt x="966159" y="602639"/>
                  <a:pt x="966159" y="638355"/>
                </a:cubicBezTo>
                <a:cubicBezTo>
                  <a:pt x="966159" y="868465"/>
                  <a:pt x="958901" y="1098576"/>
                  <a:pt x="948906" y="1328468"/>
                </a:cubicBezTo>
                <a:cubicBezTo>
                  <a:pt x="947386" y="1363417"/>
                  <a:pt x="936600" y="1397355"/>
                  <a:pt x="931653" y="1431985"/>
                </a:cubicBezTo>
                <a:cubicBezTo>
                  <a:pt x="925096" y="1477884"/>
                  <a:pt x="921278" y="1524155"/>
                  <a:pt x="914400" y="1570007"/>
                </a:cubicBezTo>
                <a:cubicBezTo>
                  <a:pt x="904022" y="1639196"/>
                  <a:pt x="902019" y="1710668"/>
                  <a:pt x="879895" y="1777041"/>
                </a:cubicBezTo>
                <a:cubicBezTo>
                  <a:pt x="874144" y="1794294"/>
                  <a:pt x="870775" y="1812534"/>
                  <a:pt x="862642" y="1828800"/>
                </a:cubicBezTo>
                <a:cubicBezTo>
                  <a:pt x="834463" y="1885158"/>
                  <a:pt x="786726" y="1928868"/>
                  <a:pt x="724619" y="1949570"/>
                </a:cubicBezTo>
                <a:lnTo>
                  <a:pt x="621102" y="1984075"/>
                </a:lnTo>
                <a:lnTo>
                  <a:pt x="569344" y="2001328"/>
                </a:lnTo>
                <a:cubicBezTo>
                  <a:pt x="494582" y="1995577"/>
                  <a:pt x="418756" y="1997893"/>
                  <a:pt x="345057" y="1984075"/>
                </a:cubicBezTo>
                <a:cubicBezTo>
                  <a:pt x="324677" y="1980254"/>
                  <a:pt x="306952" y="1965175"/>
                  <a:pt x="293298" y="1949570"/>
                </a:cubicBezTo>
                <a:cubicBezTo>
                  <a:pt x="265989" y="1918360"/>
                  <a:pt x="224287" y="1846053"/>
                  <a:pt x="224287" y="1846053"/>
                </a:cubicBezTo>
                <a:cubicBezTo>
                  <a:pt x="212785" y="1811547"/>
                  <a:pt x="209956" y="1772800"/>
                  <a:pt x="189781" y="1742536"/>
                </a:cubicBezTo>
                <a:cubicBezTo>
                  <a:pt x="178279" y="1725283"/>
                  <a:pt x="163697" y="1709725"/>
                  <a:pt x="155276" y="1690777"/>
                </a:cubicBezTo>
                <a:cubicBezTo>
                  <a:pt x="73155" y="1506003"/>
                  <a:pt x="164352" y="1652632"/>
                  <a:pt x="86264" y="1535502"/>
                </a:cubicBezTo>
                <a:cubicBezTo>
                  <a:pt x="44261" y="1409490"/>
                  <a:pt x="60581" y="1467271"/>
                  <a:pt x="34506" y="1362973"/>
                </a:cubicBezTo>
                <a:cubicBezTo>
                  <a:pt x="28755" y="1299713"/>
                  <a:pt x="19369" y="1236678"/>
                  <a:pt x="17253" y="1173192"/>
                </a:cubicBezTo>
                <a:cubicBezTo>
                  <a:pt x="7863" y="891494"/>
                  <a:pt x="0" y="327804"/>
                  <a:pt x="0" y="327804"/>
                </a:cubicBezTo>
              </a:path>
            </a:pathLst>
          </a:custGeom>
          <a:ln w="76200"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F83727-BE9B-4953-8F94-89958F48B0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94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64"/>
    </mc:Choice>
    <mc:Fallback>
      <p:transition spd="slow" advTm="28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3B277-36AF-4EA0-AD87-49C80488E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a For Loop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EBC41A8-974A-4112-861E-9D36500672E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" y="2809875"/>
            <a:ext cx="9872663" cy="253206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CF31C65-77FB-44F2-8CE5-B3A49492B24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53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94"/>
    </mc:Choice>
    <mc:Fallback>
      <p:transition spd="slow" advTm="30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78" objId="4"/>
        <p14:triggerEvt type="onClick" time="3378" objId="4"/>
        <p14:stopEvt time="28067" objId="4"/>
      </p14:showEvtLst>
    </p:ext>
  </p:extLst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9778</TotalTime>
  <Words>701</Words>
  <Application>Microsoft Office PowerPoint</Application>
  <PresentationFormat>Widescreen</PresentationFormat>
  <Paragraphs>89</Paragraphs>
  <Slides>8</Slides>
  <Notes>8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Courier New</vt:lpstr>
      <vt:lpstr>Basis</vt:lpstr>
      <vt:lpstr>For LOOPs</vt:lpstr>
      <vt:lpstr>Doing Things Multiple Times</vt:lpstr>
      <vt:lpstr>Syntax</vt:lpstr>
      <vt:lpstr>The Iteration List</vt:lpstr>
      <vt:lpstr>The Iteration Variable</vt:lpstr>
      <vt:lpstr>The Body</vt:lpstr>
      <vt:lpstr>The Flow of a For Loop</vt:lpstr>
      <vt:lpstr>Tracing a For Loop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291</cp:revision>
  <dcterms:created xsi:type="dcterms:W3CDTF">2017-06-09T19:25:05Z</dcterms:created>
  <dcterms:modified xsi:type="dcterms:W3CDTF">2017-09-07T17:20:19Z</dcterms:modified>
</cp:coreProperties>
</file>